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58" r:id="rId7"/>
    <p:sldId id="262" r:id="rId8"/>
    <p:sldId id="261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hdphoto1.wdp>
</file>

<file path=ppt/media/image1.jpg>
</file>

<file path=ppt/media/image2.jpg>
</file>

<file path=ppt/media/image3.jp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8818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6753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4293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407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44937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1428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9018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892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2640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3832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52528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0A9FA-964F-421C-8580-0A942B306835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B1AC5-6B71-4335-9752-B7B2B1A4932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7094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" name="Triángulo isósceles 2">
            <a:extLst>
              <a:ext uri="{FF2B5EF4-FFF2-40B4-BE49-F238E27FC236}">
                <a16:creationId xmlns:a16="http://schemas.microsoft.com/office/drawing/2014/main" id="{C1ECFA8F-FCBD-4346-A7C5-070917D36385}"/>
              </a:ext>
            </a:extLst>
          </p:cNvPr>
          <p:cNvSpPr/>
          <p:nvPr/>
        </p:nvSpPr>
        <p:spPr>
          <a:xfrm rot="10800000">
            <a:off x="3203043" y="1469037"/>
            <a:ext cx="5785913" cy="4734101"/>
          </a:xfrm>
          <a:prstGeom prst="triangle">
            <a:avLst>
              <a:gd name="adj" fmla="val 48265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7B96A4-067C-4F71-AB0C-20F30A0D3165}"/>
              </a:ext>
            </a:extLst>
          </p:cNvPr>
          <p:cNvSpPr/>
          <p:nvPr/>
        </p:nvSpPr>
        <p:spPr>
          <a:xfrm>
            <a:off x="3999209" y="1094582"/>
            <a:ext cx="4307026" cy="4309372"/>
          </a:xfrm>
          <a:prstGeom prst="ellipse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296E09DB-CA20-4F3F-867B-F633DC193366}"/>
              </a:ext>
            </a:extLst>
          </p:cNvPr>
          <p:cNvSpPr/>
          <p:nvPr/>
        </p:nvSpPr>
        <p:spPr>
          <a:xfrm>
            <a:off x="3999209" y="3084823"/>
            <a:ext cx="4307026" cy="16444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FF0000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941583" y="2222020"/>
            <a:ext cx="6308832" cy="1411461"/>
          </a:xfrm>
        </p:spPr>
        <p:txBody>
          <a:bodyPr>
            <a:normAutofit/>
          </a:bodyPr>
          <a:lstStyle/>
          <a:p>
            <a:r>
              <a:rPr lang="es-ES" sz="4800" b="1" i="1" dirty="0">
                <a:solidFill>
                  <a:schemeClr val="bg1"/>
                </a:solidFill>
                <a:latin typeface="OCR A Std" panose="020F0609000104060307" pitchFamily="49" charset="0"/>
              </a:rPr>
              <a:t>GDIAMETER</a:t>
            </a:r>
          </a:p>
        </p:txBody>
      </p:sp>
    </p:spTree>
    <p:extLst>
      <p:ext uri="{BB962C8B-B14F-4D97-AF65-F5344CB8AC3E}">
        <p14:creationId xmlns:p14="http://schemas.microsoft.com/office/powerpoint/2010/main" val="375324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897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50630" y="936993"/>
            <a:ext cx="6490740" cy="2046048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bg1"/>
                </a:solidFill>
                <a:latin typeface="OCR A Std" panose="020F0609000104060307" pitchFamily="49" charset="0"/>
              </a:rPr>
              <a:t> ¿Los orígenes?</a:t>
            </a:r>
            <a:br>
              <a:rPr lang="es-ES" dirty="0">
                <a:solidFill>
                  <a:schemeClr val="bg1"/>
                </a:solidFill>
                <a:latin typeface="OCR A Std" panose="020F0609000104060307" pitchFamily="49" charset="0"/>
              </a:rPr>
            </a:br>
            <a:br>
              <a:rPr lang="es-ES" dirty="0">
                <a:solidFill>
                  <a:schemeClr val="bg1"/>
                </a:solidFill>
                <a:latin typeface="OCR A Std" panose="020F0609000104060307" pitchFamily="49" charset="0"/>
              </a:rPr>
            </a:br>
            <a:endParaRPr lang="es-ES" dirty="0">
              <a:solidFill>
                <a:schemeClr val="bg1"/>
              </a:solidFill>
              <a:latin typeface="OCR A Std" panose="020F0609000104060307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2013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96195" y="314531"/>
            <a:ext cx="3982831" cy="1325563"/>
          </a:xfrm>
        </p:spPr>
        <p:txBody>
          <a:bodyPr/>
          <a:lstStyle/>
          <a:p>
            <a:r>
              <a:rPr lang="es-E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</a:rPr>
              <a:t>Gdiameter</a:t>
            </a:r>
            <a:endParaRPr lang="es-ES" dirty="0">
              <a:solidFill>
                <a:schemeClr val="tx1">
                  <a:lumMod val="95000"/>
                  <a:lumOff val="5000"/>
                </a:schemeClr>
              </a:solidFill>
              <a:latin typeface="OCR A Std" panose="020F0609000104060307" pitchFamily="49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s-ES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  <a:ea typeface="+mj-ea"/>
                <a:cs typeface="+mj-cs"/>
              </a:rPr>
              <a:t>¿A qué se juega?</a:t>
            </a:r>
          </a:p>
          <a:p>
            <a:pPr marL="0" indent="0">
              <a:spcBef>
                <a:spcPct val="0"/>
              </a:spcBef>
              <a:buNone/>
            </a:pPr>
            <a:endParaRPr lang="es-ES" sz="4400" dirty="0">
              <a:solidFill>
                <a:schemeClr val="tx1">
                  <a:lumMod val="95000"/>
                  <a:lumOff val="5000"/>
                </a:schemeClr>
              </a:solidFill>
              <a:latin typeface="OCR A Std" panose="020F0609000104060307" pitchFamily="49" charset="0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r>
              <a:rPr lang="es-E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  <a:ea typeface="+mj-ea"/>
                <a:cs typeface="+mj-cs"/>
              </a:rPr>
              <a:t>Remaster</a:t>
            </a:r>
            <a:r>
              <a:rPr lang="es-E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  <a:ea typeface="+mj-ea"/>
                <a:cs typeface="+mj-cs"/>
              </a:rPr>
              <a:t>…</a:t>
            </a:r>
          </a:p>
          <a:p>
            <a:pPr>
              <a:spcBef>
                <a:spcPct val="0"/>
              </a:spcBef>
            </a:pPr>
            <a:r>
              <a:rPr lang="es-E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  <a:ea typeface="+mj-ea"/>
                <a:cs typeface="+mj-cs"/>
              </a:rPr>
              <a:t>Remake…</a:t>
            </a:r>
          </a:p>
          <a:p>
            <a:pPr>
              <a:spcBef>
                <a:spcPct val="0"/>
              </a:spcBef>
            </a:pPr>
            <a:endParaRPr lang="es-ES" sz="2400" dirty="0">
              <a:solidFill>
                <a:schemeClr val="tx1">
                  <a:lumMod val="95000"/>
                  <a:lumOff val="5000"/>
                </a:schemeClr>
              </a:solidFill>
              <a:latin typeface="OCR A Std" panose="020F0609000104060307" pitchFamily="49" charset="0"/>
              <a:ea typeface="+mj-ea"/>
              <a:cs typeface="+mj-cs"/>
            </a:endParaRPr>
          </a:p>
          <a:p>
            <a:pPr>
              <a:spcBef>
                <a:spcPct val="0"/>
              </a:spcBef>
            </a:pPr>
            <a:r>
              <a:rPr lang="es-E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  <a:ea typeface="+mj-ea"/>
                <a:cs typeface="+mj-cs"/>
              </a:rPr>
              <a:t>Rebut</a:t>
            </a:r>
            <a:r>
              <a:rPr lang="es-E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  <a:ea typeface="+mj-ea"/>
                <a:cs typeface="+mj-cs"/>
              </a:rPr>
              <a:t> …</a:t>
            </a:r>
          </a:p>
          <a:p>
            <a:pPr marL="0" indent="0">
              <a:spcBef>
                <a:spcPct val="0"/>
              </a:spcBef>
              <a:buNone/>
            </a:pPr>
            <a:endParaRPr lang="es-ES" sz="4400" dirty="0">
              <a:solidFill>
                <a:schemeClr val="tx1">
                  <a:lumMod val="95000"/>
                  <a:lumOff val="5000"/>
                </a:schemeClr>
              </a:solidFill>
              <a:latin typeface="OCR A Std" panose="020F0609000104060307" pitchFamily="49" charset="0"/>
              <a:ea typeface="+mj-ea"/>
              <a:cs typeface="+mj-cs"/>
            </a:endParaRPr>
          </a:p>
          <a:p>
            <a:pPr marL="0" indent="0" algn="ctr">
              <a:spcBef>
                <a:spcPct val="0"/>
              </a:spcBef>
              <a:buNone/>
            </a:pPr>
            <a:r>
              <a:rPr lang="es-ES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  <a:ea typeface="+mj-ea"/>
                <a:cs typeface="+mj-cs"/>
              </a:rPr>
              <a:t>Heredero…</a:t>
            </a:r>
          </a:p>
        </p:txBody>
      </p:sp>
    </p:spTree>
    <p:extLst>
      <p:ext uri="{BB962C8B-B14F-4D97-AF65-F5344CB8AC3E}">
        <p14:creationId xmlns:p14="http://schemas.microsoft.com/office/powerpoint/2010/main" val="4259616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F9D6FED5-7703-462F-A007-C459929C7007}"/>
              </a:ext>
            </a:extLst>
          </p:cNvPr>
          <p:cNvSpPr/>
          <p:nvPr/>
        </p:nvSpPr>
        <p:spPr>
          <a:xfrm>
            <a:off x="166264" y="1046723"/>
            <a:ext cx="4385244" cy="4432181"/>
          </a:xfrm>
          <a:prstGeom prst="ellipse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01CDBD14-4CD7-4C7D-AFC3-133279272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8887" y="310388"/>
            <a:ext cx="7158781" cy="1597648"/>
          </a:xfrm>
        </p:spPr>
        <p:txBody>
          <a:bodyPr>
            <a:normAutofit fontScale="90000"/>
          </a:bodyPr>
          <a:lstStyle/>
          <a:p>
            <a:pPr algn="ctr"/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</a:rPr>
              <a:t> ¿De dónde venimos?</a:t>
            </a:r>
            <a:br>
              <a:rPr lang="es-ES" dirty="0">
                <a:solidFill>
                  <a:schemeClr val="bg1"/>
                </a:solidFill>
                <a:latin typeface="OCR A Std" panose="020F0609000104060307" pitchFamily="49" charset="0"/>
              </a:rPr>
            </a:br>
            <a:br>
              <a:rPr lang="es-ES" dirty="0">
                <a:solidFill>
                  <a:schemeClr val="bg1"/>
                </a:solidFill>
                <a:latin typeface="OCR A Std" panose="020F0609000104060307" pitchFamily="49" charset="0"/>
              </a:rPr>
            </a:br>
            <a:endParaRPr lang="es-ES" dirty="0">
              <a:solidFill>
                <a:schemeClr val="bg1"/>
              </a:solidFill>
              <a:latin typeface="OCR A Std" panose="020F0609000104060307" pitchFamily="49" charset="0"/>
            </a:endParaRPr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8598A55D-2A5E-434F-8F69-0960E94DD45B}"/>
              </a:ext>
            </a:extLst>
          </p:cNvPr>
          <p:cNvSpPr/>
          <p:nvPr/>
        </p:nvSpPr>
        <p:spPr>
          <a:xfrm rot="10800000">
            <a:off x="6095999" y="1394085"/>
            <a:ext cx="5890989" cy="4869014"/>
          </a:xfrm>
          <a:prstGeom prst="triangle">
            <a:avLst>
              <a:gd name="adj" fmla="val 48265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EB8533E8-0936-4898-B124-F7FB4A2FD132}"/>
              </a:ext>
            </a:extLst>
          </p:cNvPr>
          <p:cNvSpPr/>
          <p:nvPr/>
        </p:nvSpPr>
        <p:spPr>
          <a:xfrm>
            <a:off x="6919024" y="1046724"/>
            <a:ext cx="4385244" cy="4432181"/>
          </a:xfrm>
          <a:prstGeom prst="ellipse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29B7F2BD-28D4-432A-963D-8FDF615A0DA6}"/>
              </a:ext>
            </a:extLst>
          </p:cNvPr>
          <p:cNvSpPr/>
          <p:nvPr/>
        </p:nvSpPr>
        <p:spPr>
          <a:xfrm>
            <a:off x="6919024" y="3155088"/>
            <a:ext cx="4385244" cy="1691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FF0000"/>
              </a:solidFill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B17D59E-AC61-41B0-9EB7-F0BDEA021025}"/>
              </a:ext>
            </a:extLst>
          </p:cNvPr>
          <p:cNvSpPr txBox="1">
            <a:spLocks/>
          </p:cNvSpPr>
          <p:nvPr/>
        </p:nvSpPr>
        <p:spPr>
          <a:xfrm>
            <a:off x="6919024" y="2578264"/>
            <a:ext cx="4385244" cy="14516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b="1" i="1" dirty="0">
                <a:solidFill>
                  <a:schemeClr val="bg1"/>
                </a:solidFill>
                <a:latin typeface="OCR A Std" panose="020F0609000104060307" pitchFamily="49" charset="0"/>
              </a:rPr>
              <a:t>GDIAMETER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6D4749A-ABC7-48CC-B641-0AA1AB04A9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6" t="27453" r="4903" b="43460"/>
          <a:stretch/>
        </p:blipFill>
        <p:spPr>
          <a:xfrm>
            <a:off x="205012" y="3159114"/>
            <a:ext cx="2093056" cy="37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894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91459C-CF93-4E7B-97E3-DDFEC9686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</a:rPr>
              <a:t>La planificación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06C435-A1CE-4FDE-B2B3-C349AE6B3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3472"/>
          </a:xfrm>
        </p:spPr>
        <p:txBody>
          <a:bodyPr>
            <a:normAutofit fontScale="92500"/>
          </a:bodyPr>
          <a:lstStyle/>
          <a:p>
            <a:r>
              <a:rPr lang="es-ES" u="sng" dirty="0"/>
              <a:t>Antes del día D* </a:t>
            </a:r>
          </a:p>
          <a:p>
            <a:pPr marL="0" indent="0">
              <a:buNone/>
            </a:pPr>
            <a:r>
              <a:rPr lang="es-ES" dirty="0">
                <a:sym typeface="Wingdings" panose="05000000000000000000" pitchFamily="2" charset="2"/>
              </a:rPr>
              <a:t>---&gt; día 1 de diciembre :</a:t>
            </a:r>
          </a:p>
          <a:p>
            <a:pPr marL="0" indent="0">
              <a:buNone/>
            </a:pPr>
            <a:r>
              <a:rPr lang="es-E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  <a:ea typeface="+mj-ea"/>
                <a:cs typeface="+mj-cs"/>
                <a:sym typeface="Wingdings" panose="05000000000000000000" pitchFamily="2" charset="2"/>
              </a:rPr>
              <a:t>Asentar conocimientos y afianzarse con el lenguaje</a:t>
            </a:r>
            <a:r>
              <a:rPr lang="es-ES" dirty="0">
                <a:sym typeface="Wingdings" panose="05000000000000000000" pitchFamily="2" charset="2"/>
              </a:rPr>
              <a:t>.</a:t>
            </a:r>
            <a:endParaRPr lang="es-ES" dirty="0"/>
          </a:p>
          <a:p>
            <a:endParaRPr lang="es-ES" dirty="0"/>
          </a:p>
          <a:p>
            <a:r>
              <a:rPr lang="es-ES" u="sng" dirty="0"/>
              <a:t>Después del día D*</a:t>
            </a:r>
          </a:p>
          <a:p>
            <a:pPr marL="0" indent="0">
              <a:buNone/>
            </a:pPr>
            <a:r>
              <a:rPr lang="es-ES" dirty="0"/>
              <a:t>1 de diciembre ---&gt; hitos ---&gt; </a:t>
            </a:r>
            <a:r>
              <a:rPr lang="es-ES" i="1" dirty="0" err="1"/>
              <a:t>end</a:t>
            </a:r>
            <a:r>
              <a:rPr lang="es-ES" i="1" dirty="0"/>
              <a:t>-line</a:t>
            </a:r>
          </a:p>
          <a:p>
            <a:pPr marL="0" indent="0">
              <a:buNone/>
            </a:pPr>
            <a:r>
              <a:rPr lang="es-E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OCR A Std" panose="020F0609000104060307" pitchFamily="49" charset="0"/>
                <a:ea typeface="+mj-ea"/>
                <a:cs typeface="+mj-cs"/>
              </a:rPr>
              <a:t>Programar, aprender, programar.</a:t>
            </a:r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endParaRPr lang="es-ES" i="1" dirty="0"/>
          </a:p>
          <a:p>
            <a:pPr marL="0" indent="0">
              <a:buNone/>
            </a:pPr>
            <a:r>
              <a:rPr lang="es-ES" i="1" dirty="0"/>
              <a:t>*”</a:t>
            </a:r>
            <a:r>
              <a:rPr lang="es-ES" i="1" dirty="0" err="1"/>
              <a:t>cisivo</a:t>
            </a:r>
            <a:r>
              <a:rPr lang="es-ES" i="1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4759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51100" y="390525"/>
            <a:ext cx="7289800" cy="815975"/>
          </a:xfrm>
        </p:spPr>
        <p:txBody>
          <a:bodyPr>
            <a:normAutofit/>
          </a:bodyPr>
          <a:lstStyle/>
          <a:p>
            <a:pPr algn="ctr"/>
            <a:r>
              <a:rPr lang="es-ES" sz="4800" dirty="0">
                <a:latin typeface="OCR A Std" panose="020F0609000104060307" pitchFamily="49" charset="0"/>
              </a:rPr>
              <a:t>La Planificación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381000" y="2166232"/>
            <a:ext cx="5880100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600" u="sng" dirty="0">
                <a:latin typeface="OCR A Std" panose="020F0609000104060307" pitchFamily="49" charset="0"/>
              </a:rPr>
              <a:t>Semana 20- 26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600" dirty="0">
                <a:latin typeface="OCR A Std" panose="020F0609000104060307" pitchFamily="49" charset="0"/>
              </a:rPr>
              <a:t>Movimiento del jugador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600" dirty="0">
                <a:latin typeface="OCR A Std" panose="020F0609000104060307" pitchFamily="49" charset="0"/>
              </a:rPr>
              <a:t>Habilidad de disparo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600" dirty="0">
                <a:latin typeface="OCR A Std" panose="020F0609000104060307" pitchFamily="49" charset="0"/>
              </a:rPr>
              <a:t>Afianzamiento con </a:t>
            </a:r>
            <a:r>
              <a:rPr lang="es-ES" sz="2600" dirty="0" err="1">
                <a:latin typeface="OCR A Std" panose="020F0609000104060307" pitchFamily="49" charset="0"/>
              </a:rPr>
              <a:t>Phaser</a:t>
            </a:r>
            <a:endParaRPr lang="es-ES" sz="2600" dirty="0">
              <a:latin typeface="OCR A Std" panose="020F0609000104060307" pitchFamily="49" charset="0"/>
            </a:endParaRPr>
          </a:p>
          <a:p>
            <a:endParaRPr lang="es-ES" sz="2500" dirty="0"/>
          </a:p>
        </p:txBody>
      </p:sp>
      <p:sp>
        <p:nvSpPr>
          <p:cNvPr id="6" name="CuadroTexto 5"/>
          <p:cNvSpPr txBox="1"/>
          <p:nvPr/>
        </p:nvSpPr>
        <p:spPr>
          <a:xfrm>
            <a:off x="6261100" y="2166232"/>
            <a:ext cx="59309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600" u="sng" dirty="0">
                <a:latin typeface="OCR A Std" panose="020F0609000104060307" pitchFamily="49" charset="0"/>
              </a:rPr>
              <a:t>Semana 27- 03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600" dirty="0">
                <a:latin typeface="OCR A Std" panose="020F0609000104060307" pitchFamily="49" charset="0"/>
              </a:rPr>
              <a:t>Presentación hito 1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600" dirty="0" err="1">
                <a:latin typeface="OCR A Std" panose="020F0609000104060307" pitchFamily="49" charset="0"/>
              </a:rPr>
              <a:t>Spawn</a:t>
            </a:r>
            <a:r>
              <a:rPr lang="es-ES" sz="2600" dirty="0">
                <a:latin typeface="OCR A Std" panose="020F0609000104060307" pitchFamily="49" charset="0"/>
              </a:rPr>
              <a:t> enemigos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600" dirty="0">
                <a:latin typeface="OCR A Std" panose="020F0609000104060307" pitchFamily="49" charset="0"/>
              </a:rPr>
              <a:t>Disparo enemigos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600" dirty="0">
                <a:latin typeface="OCR A Std" panose="020F0609000104060307" pitchFamily="49" charset="0"/>
              </a:rPr>
              <a:t>Movimiento y lógica de la cámara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8608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2BF3C0-B96B-4E8B-A276-5AB1BB662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>
                <a:latin typeface="OCR A Std" panose="020F0609000104060307" pitchFamily="49" charset="0"/>
              </a:rPr>
              <a:t>La Planificación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0D0FAC-13EE-4FB4-9558-C71D3F590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s-ES" sz="3600" u="sng" dirty="0">
                <a:latin typeface="OCR A Std" panose="020F0609000104060307" pitchFamily="49" charset="0"/>
              </a:rPr>
              <a:t>Semana 04-10</a:t>
            </a:r>
          </a:p>
          <a:p>
            <a:endParaRPr lang="es-ES" dirty="0"/>
          </a:p>
          <a:p>
            <a:pPr marL="0" indent="0">
              <a:buNone/>
            </a:pPr>
            <a:r>
              <a:rPr lang="es-ES" sz="3100" dirty="0">
                <a:latin typeface="OCR A Std" panose="020F0609000104060307" pitchFamily="49" charset="0"/>
              </a:rPr>
              <a:t>- Movimiento y lógica de los enemigos clásicos del juego (PA)</a:t>
            </a:r>
          </a:p>
          <a:p>
            <a:pPr marL="0" indent="0">
              <a:buNone/>
            </a:pPr>
            <a:r>
              <a:rPr lang="es-ES" sz="3400" dirty="0">
                <a:latin typeface="OCR A Std" panose="020F0609000104060307" pitchFamily="49" charset="0"/>
              </a:rPr>
              <a:t>- Recolección de elementos en pantalla (A)</a:t>
            </a:r>
          </a:p>
          <a:p>
            <a:pPr marL="0" indent="0">
              <a:buNone/>
            </a:pPr>
            <a:r>
              <a:rPr lang="es-ES" sz="3700" dirty="0">
                <a:latin typeface="OCR A Std" panose="020F0609000104060307" pitchFamily="49" charset="0"/>
              </a:rPr>
              <a:t>- Interacción jugador - entorno (P)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sz="3600" u="sng" dirty="0">
                <a:latin typeface="OCR A Std" panose="020F0609000104060307" pitchFamily="49" charset="0"/>
              </a:rPr>
              <a:t>Semana 11-17</a:t>
            </a:r>
          </a:p>
          <a:p>
            <a:endParaRPr lang="es-ES" sz="4700" dirty="0">
              <a:latin typeface="OCR A Std" panose="020F0609000104060307" pitchFamily="49" charset="0"/>
            </a:endParaRPr>
          </a:p>
          <a:p>
            <a:pPr marL="0" indent="0">
              <a:buNone/>
            </a:pPr>
            <a:r>
              <a:rPr lang="es-ES" sz="3700" dirty="0">
                <a:latin typeface="OCR A Std" panose="020F0609000104060307" pitchFamily="49" charset="0"/>
              </a:rPr>
              <a:t>- Perfeccionamiento interacción J-E (PA)</a:t>
            </a:r>
          </a:p>
          <a:p>
            <a:pPr marL="0" indent="0">
              <a:buNone/>
            </a:pPr>
            <a:r>
              <a:rPr lang="es-ES" sz="3700" dirty="0">
                <a:latin typeface="OCR A Std" panose="020F0609000104060307" pitchFamily="49" charset="0"/>
              </a:rPr>
              <a:t>- Lógica de daño del </a:t>
            </a:r>
            <a:r>
              <a:rPr lang="es-ES" sz="3700" dirty="0" err="1">
                <a:latin typeface="OCR A Std" panose="020F0609000104060307" pitchFamily="49" charset="0"/>
              </a:rPr>
              <a:t>player</a:t>
            </a:r>
            <a:r>
              <a:rPr lang="es-ES" sz="3700" dirty="0">
                <a:latin typeface="OCR A Std" panose="020F0609000104060307" pitchFamily="49" charset="0"/>
              </a:rPr>
              <a:t> (daño de proyectiles y daño   	del entorno) (A)</a:t>
            </a:r>
          </a:p>
          <a:p>
            <a:pPr marL="0" indent="0">
              <a:buNone/>
            </a:pPr>
            <a:r>
              <a:rPr lang="es-ES" sz="3700" dirty="0">
                <a:latin typeface="OCR A Std" panose="020F0609000104060307" pitchFamily="49" charset="0"/>
              </a:rPr>
              <a:t>- Añadir </a:t>
            </a:r>
            <a:r>
              <a:rPr lang="es-ES" sz="3700" dirty="0" err="1">
                <a:latin typeface="OCR A Std" panose="020F0609000104060307" pitchFamily="49" charset="0"/>
              </a:rPr>
              <a:t>power</a:t>
            </a:r>
            <a:r>
              <a:rPr lang="es-ES" sz="3700" dirty="0">
                <a:latin typeface="OCR A Std" panose="020F0609000104060307" pitchFamily="49" charset="0"/>
              </a:rPr>
              <a:t> - ups clásicos con su funcionalidad (P)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0053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9F5BB2B5-60D8-43EB-848E-2FC281BC51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BA406CF-CE2F-4A12-9ED8-EC1D3E741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91" y="5154058"/>
            <a:ext cx="11476382" cy="1187107"/>
          </a:xfrm>
        </p:spPr>
        <p:txBody>
          <a:bodyPr>
            <a:normAutofit/>
          </a:bodyPr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OCR A Std" panose="020F0609000104060307" pitchFamily="49" charset="0"/>
                <a:ea typeface="+mn-ea"/>
                <a:cs typeface="+mn-cs"/>
              </a:rPr>
              <a:t>“Not all those who wander are lost”</a:t>
            </a:r>
            <a:endParaRPr lang="es-ES" sz="3200" i="1" dirty="0">
              <a:solidFill>
                <a:schemeClr val="bg1"/>
              </a:solidFill>
              <a:latin typeface="OCR A Std" panose="020F0609000104060307" pitchFamily="49" charset="0"/>
              <a:ea typeface="+mn-ea"/>
              <a:cs typeface="+mn-cs"/>
            </a:endParaRPr>
          </a:p>
        </p:txBody>
      </p:sp>
      <p:sp>
        <p:nvSpPr>
          <p:cNvPr id="10" name="Triángulo isósceles 9">
            <a:extLst>
              <a:ext uri="{FF2B5EF4-FFF2-40B4-BE49-F238E27FC236}">
                <a16:creationId xmlns:a16="http://schemas.microsoft.com/office/drawing/2014/main" id="{9F277DC0-E181-4334-8A16-20699BADF94A}"/>
              </a:ext>
            </a:extLst>
          </p:cNvPr>
          <p:cNvSpPr/>
          <p:nvPr/>
        </p:nvSpPr>
        <p:spPr>
          <a:xfrm rot="10800000">
            <a:off x="2910698" y="419957"/>
            <a:ext cx="5785913" cy="4734101"/>
          </a:xfrm>
          <a:prstGeom prst="triangle">
            <a:avLst>
              <a:gd name="adj" fmla="val 48265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D84DB9EF-E022-40ED-9180-AF8D48A34D49}"/>
              </a:ext>
            </a:extLst>
          </p:cNvPr>
          <p:cNvSpPr/>
          <p:nvPr/>
        </p:nvSpPr>
        <p:spPr>
          <a:xfrm>
            <a:off x="3706864" y="135525"/>
            <a:ext cx="4307026" cy="4309372"/>
          </a:xfrm>
          <a:prstGeom prst="ellipse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7B3B5100-6EAC-4AD0-A1AF-F487ABD00A7C}"/>
              </a:ext>
            </a:extLst>
          </p:cNvPr>
          <p:cNvSpPr/>
          <p:nvPr/>
        </p:nvSpPr>
        <p:spPr>
          <a:xfrm>
            <a:off x="3706864" y="2035743"/>
            <a:ext cx="4307026" cy="16444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>
              <a:solidFill>
                <a:srgbClr val="FF0000"/>
              </a:solidFill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B1C1B29C-9EBC-421B-9346-7992755093AB}"/>
              </a:ext>
            </a:extLst>
          </p:cNvPr>
          <p:cNvSpPr txBox="1">
            <a:spLocks/>
          </p:cNvSpPr>
          <p:nvPr/>
        </p:nvSpPr>
        <p:spPr>
          <a:xfrm>
            <a:off x="3706864" y="1494457"/>
            <a:ext cx="4509484" cy="1411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b="1" i="1" dirty="0">
                <a:solidFill>
                  <a:schemeClr val="bg1"/>
                </a:solidFill>
                <a:latin typeface="OCR A Std" panose="020F0609000104060307" pitchFamily="49" charset="0"/>
              </a:rPr>
              <a:t>GDIAMETER</a:t>
            </a:r>
          </a:p>
        </p:txBody>
      </p:sp>
    </p:spTree>
    <p:extLst>
      <p:ext uri="{BB962C8B-B14F-4D97-AF65-F5344CB8AC3E}">
        <p14:creationId xmlns:p14="http://schemas.microsoft.com/office/powerpoint/2010/main" val="14594661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155</Words>
  <Application>Microsoft Office PowerPoint</Application>
  <PresentationFormat>Panorámica</PresentationFormat>
  <Paragraphs>49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OCR A Std</vt:lpstr>
      <vt:lpstr>Wingdings</vt:lpstr>
      <vt:lpstr>Tema de Office</vt:lpstr>
      <vt:lpstr>GDIAMETER</vt:lpstr>
      <vt:lpstr> ¿Los orígenes?  </vt:lpstr>
      <vt:lpstr>Gdiameter</vt:lpstr>
      <vt:lpstr> ¿De dónde venimos?  </vt:lpstr>
      <vt:lpstr>La planificación</vt:lpstr>
      <vt:lpstr>La Planificación</vt:lpstr>
      <vt:lpstr>La Planificación</vt:lpstr>
      <vt:lpstr>“Not all those who wander are lost”</vt:lpstr>
    </vt:vector>
  </TitlesOfParts>
  <Company>UCM - FdI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GDIAMETER</dc:title>
  <dc:creator>Usuario Local</dc:creator>
  <cp:lastModifiedBy>rebo 00</cp:lastModifiedBy>
  <cp:revision>14</cp:revision>
  <dcterms:created xsi:type="dcterms:W3CDTF">2017-11-30T11:47:19Z</dcterms:created>
  <dcterms:modified xsi:type="dcterms:W3CDTF">2017-12-01T12:56:42Z</dcterms:modified>
</cp:coreProperties>
</file>

<file path=docProps/thumbnail.jpeg>
</file>